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28"/>
  </p:notesMasterIdLst>
  <p:sldIdLst>
    <p:sldId id="256" r:id="rId2"/>
    <p:sldId id="257" r:id="rId3"/>
    <p:sldId id="258" r:id="rId4"/>
    <p:sldId id="3521" r:id="rId5"/>
    <p:sldId id="3520" r:id="rId6"/>
    <p:sldId id="3522" r:id="rId7"/>
    <p:sldId id="1063" r:id="rId8"/>
    <p:sldId id="3523" r:id="rId9"/>
    <p:sldId id="3524" r:id="rId10"/>
    <p:sldId id="3525" r:id="rId11"/>
    <p:sldId id="1062" r:id="rId12"/>
    <p:sldId id="3526" r:id="rId13"/>
    <p:sldId id="3527" r:id="rId14"/>
    <p:sldId id="3528" r:id="rId15"/>
    <p:sldId id="3529" r:id="rId16"/>
    <p:sldId id="3530" r:id="rId17"/>
    <p:sldId id="3531" r:id="rId18"/>
    <p:sldId id="3532" r:id="rId19"/>
    <p:sldId id="3507" r:id="rId20"/>
    <p:sldId id="3509" r:id="rId21"/>
    <p:sldId id="3533" r:id="rId22"/>
    <p:sldId id="3534" r:id="rId23"/>
    <p:sldId id="3535" r:id="rId24"/>
    <p:sldId id="3508" r:id="rId25"/>
    <p:sldId id="3536" r:id="rId26"/>
    <p:sldId id="353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="" roundtripDataSignature="AMtx7mjYkaXBa37f8saLFl24hHN/V7PoMQ==" r:id="rId34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 Qi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6-21T18:48:14.572" idx="1">
    <p:pos x="6816" y="902"/>
    <p:text>+jcrowley@linuxfoundation.org
+tkrauss@linuxfoundation.org 
VMware Demo Theater presentation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="" commentPostId="AAAADLZB_-I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A5DB0-F767-3647-898D-8CA24462686B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BB860-2C94-E04D-96FB-B66C3F208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78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ClusterAPI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is a Kubernetes project to bring declarative, Kubernetes-style APIs to cluster creation, configuration, and management.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32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98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1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9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0D9AC-3E0A-B84E-9722-CB8B2B51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8C1E5B-8173-C04E-BDF5-12B0F6A40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E77CA-50B1-E644-A795-41570DEE2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8245F-83FC-B041-9440-51F4D1CC0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7BDDF-1550-0347-A514-ED21B780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2EEEEB-7D25-C046-950C-0065592EA7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6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1669-19A8-4F4E-8307-03719291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880D3-8DFF-704E-81A4-A0548E576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1882-A92E-7645-84C0-72CD609A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687D9-B59B-3D45-A3DD-891C050A7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19560-1EFD-DB42-B1A7-B3BEC676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48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D784E-7BDD-3B4D-A09C-AC8D4D40E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AEE58-11E6-EC44-AF07-AE74761E3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89B91-14CC-3647-B973-1CEE19E5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97764-026F-6C43-94C2-FFBF2134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D3195-29EB-B545-909C-D8B40DFD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09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Title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6"/>
            <a:ext cx="3658553" cy="608742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Email address@vmware.com</a:t>
            </a:r>
          </a:p>
          <a:p>
            <a:pPr lvl="0"/>
            <a:r>
              <a:rPr lang="en-US" err="1"/>
              <a:t>Github</a:t>
            </a:r>
            <a:r>
              <a:rPr lang="en-US"/>
              <a:t> / twitter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73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171" y="1261595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59908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216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58243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/>
        </p:nvSpPr>
        <p:spPr>
          <a:xfrm>
            <a:off x="8937984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6393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A96C1-EF4D-8548-8C8A-90AB5FADDDB4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4F6A5DBD-D802-414E-994F-C0CB2A238F47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F336589C-BA01-794B-A6E7-3CA02E2CEF10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41197-792D-F541-96DB-7F92CB9609FF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9ACE4830-FEF8-4B44-8E62-F2615B0BEBAF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Freeform: Shape 50">
            <a:extLst>
              <a:ext uri="{FF2B5EF4-FFF2-40B4-BE49-F238E27FC236}">
                <a16:creationId xmlns:a16="http://schemas.microsoft.com/office/drawing/2014/main" id="{68B4764B-9176-6B4D-AC23-E648686CCBDD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6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FFC00-121E-6743-AFFF-FBCFDC6AA80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E57A0DB2-2777-0D43-BE6B-B90C4CCD8A02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721A118F-B8B8-B14E-BBF2-FB5FC5951042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BAC5C-12C9-6F4F-A1CE-438D4CA929C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899C8E91-114A-5246-B23A-75984AFB4CDA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Freeform: Shape 50">
            <a:extLst>
              <a:ext uri="{FF2B5EF4-FFF2-40B4-BE49-F238E27FC236}">
                <a16:creationId xmlns:a16="http://schemas.microsoft.com/office/drawing/2014/main" id="{644B88DA-ED70-CE40-AB54-08BD7D5F141C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7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06CD1-78C9-174A-B946-1634232ACD08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CBEEBFEF-54CA-ED46-9EA0-38C398C49C2E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901D5B1C-F2D8-314F-B3F4-91281E8F00A0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6AE36-0EFA-2D48-9D0C-A8F69472D06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CF25B30A-5BB6-844C-97E4-FD0D9DD7CF3C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Freeform: Shape 50">
            <a:extLst>
              <a:ext uri="{FF2B5EF4-FFF2-40B4-BE49-F238E27FC236}">
                <a16:creationId xmlns:a16="http://schemas.microsoft.com/office/drawing/2014/main" id="{AD82D5DA-3399-804E-8155-FCC5FC744030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F504D-1242-4F4A-9E7C-3D492AD6DBF2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CBD53999-0D24-0D4D-9FCA-DFEAA43A15D5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78DE1691-D294-B546-B75A-5C9DF1616ADD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747E0C-4D6B-3145-8710-7E77CC387AF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2B32B775-9ABF-2342-9E86-38A60C6DC2FC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Freeform: Shape 50">
            <a:extLst>
              <a:ext uri="{FF2B5EF4-FFF2-40B4-BE49-F238E27FC236}">
                <a16:creationId xmlns:a16="http://schemas.microsoft.com/office/drawing/2014/main" id="{C52FAAFA-6948-B444-A7FB-92F2AD99D9C2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25AED-CFB0-9D46-9BF0-C843F92E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256CC-D35C-F847-82B8-1E5B4BB8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C3296B-BA86-9E44-863C-04606A903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7B4404-475C-8647-AC1A-30DAC84DE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34447-276B-0B4D-955E-A3061E72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420E0E-C3AC-6244-ACBA-C697A70EC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478DD-F430-0642-AB94-8F8F50B86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E1C38-93CA-BE4E-B98D-FF4E914FAA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B0D338-3039-4D40-B034-3C560A6E2C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E45F86-AD8C-9941-BB42-52B953EB75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95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515CD-678E-E549-96A8-26C957355CFD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BE5CEE5B-F03D-8D46-83AA-5079E996882D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93FE45E2-BC1E-0642-8F51-60E118E482C0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1DEFE-CA8B-FF46-B5F3-92ACA235BFE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F2F03CF2-5A06-7449-8315-FCF3215462C4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Freeform: Shape 50">
            <a:extLst>
              <a:ext uri="{FF2B5EF4-FFF2-40B4-BE49-F238E27FC236}">
                <a16:creationId xmlns:a16="http://schemas.microsoft.com/office/drawing/2014/main" id="{1EF6C25E-89F2-5D4E-B2A0-C82FE3F12C76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47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0D9AC-3E0A-B84E-9722-CB8B2B51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8C1E5B-8173-C04E-BDF5-12B0F6A40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BFBFB-ED98-104F-BDBD-68A03E4C5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F8B2C-45CC-8F4D-90A1-7C3C6685C9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36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25AED-CFB0-9D46-9BF0-C843F92E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256CC-D35C-F847-82B8-1E5B4BB8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C3296B-BA86-9E44-863C-04606A903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7B4404-475C-8647-AC1A-30DAC84DE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22EC9-86DC-5C40-AB54-45648CD0FD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9D777B-6711-E54C-BB2D-AC398A5DF3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F2504-9A6D-524F-BA54-41ED3FA8EA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30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D511-81FC-C24C-BF2F-B856046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C5F08-3F0C-FE42-BF61-E583C44F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6ED17-69C0-CF4D-9C7F-49BDCC95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967B2-2E48-E24F-B28B-AA1E29049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29C56-C77B-A54B-939E-4C6EE8D999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6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0EB71-91E2-814D-AFC0-08D70641481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857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7460B-9179-BB43-9E2C-DD03400518E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BC22F541-D145-2144-8C2E-95CAEDB3FE3D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4DBD369E-8DF8-864A-B914-B97E15C43346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8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518F9-B2D9-814A-BF15-EF17D817E55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0C08D8DA-1172-8B4C-81A7-6C753FD4565B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575E5339-AD41-A04E-82A1-12104A2E8E96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17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310A1-4CFA-134C-89FE-62F3F15DB16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90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14EE8-AC7E-7243-95F2-42525020694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380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C0233-5BC1-E146-85CA-6A091404163E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6FF234DE-D5D7-4C49-88D3-32400EC2E795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20DEF126-A8CC-7B48-BB1F-E38EBD1A82AB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D511-81FC-C24C-BF2F-B856046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C5F08-3F0C-FE42-BF61-E583C44F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6ED17-69C0-CF4D-9C7F-49BDCC95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41549-206C-A241-99D1-B2979AC2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7AC36-82AD-F447-AF27-635502B1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8E2C10-3786-7640-991E-2B8B47D5A2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11883E-14C0-AB42-BF53-11B4AEC53D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30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247AB-62FF-544A-BC59-BACA81CFD07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DBB6C624-B2D0-694B-B99A-1972F2CBEC6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0B22C12D-7F62-CA4A-A435-6F976DE79A90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74F79-1A24-CD40-9592-8650C81D758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A44CFC87-E130-834B-9BF0-CFE87327BD7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63DCC5AE-379F-C64E-9259-60FF54718528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12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B75EB-9A9B-D244-973E-3821F1800922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3A227D7F-093A-5F47-B99A-3B1391D9C58C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597D5E16-1034-154E-AAD7-635E8C32FCCD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4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Freeform: Shape 21">
            <a:extLst>
              <a:ext uri="{FF2B5EF4-FFF2-40B4-BE49-F238E27FC236}">
                <a16:creationId xmlns:a16="http://schemas.microsoft.com/office/drawing/2014/main" id="{4673D66F-606B-5543-94AB-31218FED2653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ACC26E-563B-1B48-AC26-7D39332A14B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51199AB-FC55-1F4E-BB39-697AAB911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E9C9E92-77AD-5448-95F3-3C017392C2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C53C99B8-77E5-A649-AD50-55879BA2E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D3378201-931D-C643-A4CB-5A3F564267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A89ADD11-BB2B-624F-94E6-F22501958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48652D7-B78C-5745-BF0F-4018839A5F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F57C2B90-4ACE-5A44-8640-F265E0508C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67CE144-F2DD-EF40-B05D-B6A44ED0FE74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3" name="Freeform: Shape 27">
            <a:extLst>
              <a:ext uri="{FF2B5EF4-FFF2-40B4-BE49-F238E27FC236}">
                <a16:creationId xmlns:a16="http://schemas.microsoft.com/office/drawing/2014/main" id="{3C2F6E63-C617-7047-BA5E-698B31C7126E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24A80-BF10-224C-8516-C0624E436C42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>
            <a:extLst>
              <a:ext uri="{FF2B5EF4-FFF2-40B4-BE49-F238E27FC236}">
                <a16:creationId xmlns:a16="http://schemas.microsoft.com/office/drawing/2014/main" id="{BEB51201-95E9-0E42-A2C0-29A6ED09628B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>
            <a:extLst>
              <a:ext uri="{FF2B5EF4-FFF2-40B4-BE49-F238E27FC236}">
                <a16:creationId xmlns:a16="http://schemas.microsoft.com/office/drawing/2014/main" id="{33C61CBA-0884-EF4E-AC46-D7274F435D6F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31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0D9AC-3E0A-B84E-9722-CB8B2B516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8C1E5B-8173-C04E-BDF5-12B0F6A404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040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25AED-CFB0-9D46-9BF0-C843F92E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256CC-D35C-F847-82B8-1E5B4BB82B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C3296B-BA86-9E44-863C-04606A9038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7B4404-475C-8647-AC1A-30DAC84DEA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73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D511-81FC-C24C-BF2F-B856046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C5F08-3F0C-FE42-BF61-E583C44F34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6ED17-69C0-CF4D-9C7F-49BDCC95B7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83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6346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6103-F96D-CC47-9764-61D840E1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D9D4-192E-BD41-845D-906F04AC7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3E6E8-E02B-1E41-B8E9-83FF60F69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65F92-6968-AD42-BDB9-8DA9A62B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D8F83-D95C-EA46-BDB8-02FDF85F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AE221-037C-E344-AB63-3A7C76C6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635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6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68402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18206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3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8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77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4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2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3C57-3A7D-0A44-84F6-CF0ABD53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2457-D29C-EA4F-991B-CB453F1EE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29C78-2184-C44E-BE6C-5C5D5DF7E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7A418-18B6-1D42-ADB0-23FE878EA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B136D-8730-6149-9E8C-817A7E1F7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CF50C-9C46-DB4E-BFCC-14749DBF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657D6-8A67-9C40-9949-013B2EF6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4AD06-321D-BD47-9D68-F514C9AB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22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4453-FAB1-684B-9E7E-1924AA03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CEC50-1C99-204C-BA32-E68752DC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1CE0F-3F9D-9F4F-9156-1B6DC6BA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728DD-6325-2540-BC68-E6460983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9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B776BC-234E-9C45-BFB0-04F6874B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1E8C3-BDC3-C44A-B8C2-CB33FB1E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2EC0D-F3B9-9C44-88DB-0C44057C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6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7D4-4F31-B044-B613-E170FD05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4004-E219-4444-9E03-98DB4616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4ABE9-F777-834B-B43F-6D23A9CF6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61A07-601C-D747-BE5B-9548EF92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167B3-9594-534A-94C2-FDF6F6E2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7DCD2-D3CA-CF46-A52A-68B69331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4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3ADA-E4A3-AF4B-8503-6E07BEF3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FFF285-5C95-8841-B5B8-927F3E401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B9B04-AAE5-234C-9E7A-F57B967C0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83D94-A8DD-4646-8051-7351F674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D2174-53DD-6B46-B6B7-120FA8FC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94A86-BB85-C34A-82EB-64EF460F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4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D095FF-45E5-F147-B85E-E34C742A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618C7-CC1A-A643-91C0-04ED1710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7F87C-604B-F345-96C8-9D0C479FB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A9D59-EC7A-E14A-8753-E89D692B85A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22DC6-D492-0C41-8893-522F890CD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D9108-DCDE-584B-9504-6950022D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1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9" r:id="rId16"/>
    <p:sldLayoutId id="2147483720" r:id="rId17"/>
    <p:sldLayoutId id="2147483723" r:id="rId18"/>
    <p:sldLayoutId id="2147483724" r:id="rId19"/>
    <p:sldLayoutId id="2147483726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649" r:id="rId35"/>
    <p:sldLayoutId id="2147483650" r:id="rId36"/>
    <p:sldLayoutId id="2147483651" r:id="rId37"/>
    <p:sldLayoutId id="2147483664" r:id="rId38"/>
    <p:sldLayoutId id="2147483665" r:id="rId39"/>
    <p:sldLayoutId id="2147483666" r:id="rId40"/>
    <p:sldLayoutId id="2147483667" r:id="rId41"/>
    <p:sldLayoutId id="2147483668" r:id="rId42"/>
    <p:sldLayoutId id="2147483669" r:id="rId43"/>
    <p:sldLayoutId id="2147483670" r:id="rId44"/>
    <p:sldLayoutId id="2147483671" r:id="rId45"/>
    <p:sldLayoutId id="2147483672" r:id="rId46"/>
    <p:sldLayoutId id="2147483673" r:id="rId47"/>
    <p:sldLayoutId id="2147483674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enhancements/blob/master/keps/sig-cluster-lifecycle/0003-cluster-api.md" TargetMode="External"/><Relationship Id="rId2" Type="http://schemas.openxmlformats.org/officeDocument/2006/relationships/hyperlink" Target="https://github.com/kubernetes-sigs/cluster-api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document/d/1Wb1FUZTixi9wzEEN_Ch00cLJPFdXmq9ZMFTitAQiJls/edit#heading=h.atlkbr6lt6hh" TargetMode="External"/><Relationship Id="rId13" Type="http://schemas.openxmlformats.org/officeDocument/2006/relationships/hyperlink" Target="https://github.com/kubernetes-sigs/cluster-api-provider-vsphere/" TargetMode="External"/><Relationship Id="rId3" Type="http://schemas.openxmlformats.org/officeDocument/2006/relationships/hyperlink" Target="https://github.com/kubernetes-sigs/cluster-api" TargetMode="External"/><Relationship Id="rId7" Type="http://schemas.openxmlformats.org/officeDocument/2006/relationships/hyperlink" Target="https://github.com/kubernetes-sigs/cluster-api/blob/master/docs/staging-use-cases.md" TargetMode="External"/><Relationship Id="rId12" Type="http://schemas.openxmlformats.org/officeDocument/2006/relationships/hyperlink" Target="https://github.com/kubernetes-sigs/cluster-api-provider-aws" TargetMode="External"/><Relationship Id="rId2" Type="http://schemas.openxmlformats.org/officeDocument/2006/relationships/hyperlink" Target="https://github.com/kubernetes/community/tree/master/sig-cluster-lifecycl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kubernetes-sigs/cluster-api/blob/master/docs/scope-and-objectives.md" TargetMode="External"/><Relationship Id="rId11" Type="http://schemas.openxmlformats.org/officeDocument/2006/relationships/hyperlink" Target="https://docs.google.com/document/d/1E7N_JcSsDnnJk2yqMCCriBFwRZZc8nnx4kxSt99z7As/edit#heading=h.atlkbr6lt6hh" TargetMode="External"/><Relationship Id="rId5" Type="http://schemas.openxmlformats.org/officeDocument/2006/relationships/hyperlink" Target="https://discuss.kubernetes.io/c/contributors/cluster-api" TargetMode="External"/><Relationship Id="rId10" Type="http://schemas.openxmlformats.org/officeDocument/2006/relationships/hyperlink" Target="https://docs.google.com/document/d/1hTDKdWXTHUwm_G2OSXCNoI-FO1L5E825bJpY7D_u6CM/edit#heading=h.atlkbr6lt6hh" TargetMode="External"/><Relationship Id="rId4" Type="http://schemas.openxmlformats.org/officeDocument/2006/relationships/hyperlink" Target="https://docs.google.com/document/d/1Ys-DOR5UsgbMEeciuG0HOgDQc8kZsaWIWJeKJ1-UfbY/edit" TargetMode="External"/><Relationship Id="rId9" Type="http://schemas.openxmlformats.org/officeDocument/2006/relationships/hyperlink" Target="https://docs.google.com/document/d/1R5OTjLzGk2-KdcfD1eeMO_O_21d3acKAaGnbqpUmabw/edit#heading=h.atlkbr6lt6hh" TargetMode="External"/><Relationship Id="rId14" Type="http://schemas.openxmlformats.org/officeDocument/2006/relationships/hyperlink" Target="https://github.com/kubernetes-sigs/cluster-api-provider-azur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012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Kubernetes in Layers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35437B-7E97-DA48-898C-EA61B9134763}"/>
              </a:ext>
            </a:extLst>
          </p:cNvPr>
          <p:cNvSpPr/>
          <p:nvPr/>
        </p:nvSpPr>
        <p:spPr>
          <a:xfrm>
            <a:off x="1192923" y="5585797"/>
            <a:ext cx="91440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API Driven Infrastructure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91A835-0F33-7C4E-BA4E-E95DB019F8FC}"/>
              </a:ext>
            </a:extLst>
          </p:cNvPr>
          <p:cNvSpPr/>
          <p:nvPr/>
        </p:nvSpPr>
        <p:spPr>
          <a:xfrm>
            <a:off x="1192923" y="4654196"/>
            <a:ext cx="91440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Provisioning: </a:t>
            </a:r>
            <a:r>
              <a:rPr lang="en-US" sz="3000" dirty="0" err="1">
                <a:solidFill>
                  <a:schemeClr val="bg1"/>
                </a:solidFill>
              </a:rPr>
              <a:t>ClusterAPI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631459-55DA-754D-8E0C-825509D04FE4}"/>
              </a:ext>
            </a:extLst>
          </p:cNvPr>
          <p:cNvSpPr/>
          <p:nvPr/>
        </p:nvSpPr>
        <p:spPr>
          <a:xfrm>
            <a:off x="1192923" y="3722595"/>
            <a:ext cx="91440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Bootstrapping: </a:t>
            </a:r>
            <a:r>
              <a:rPr lang="en-US" sz="3000" dirty="0" err="1">
                <a:solidFill>
                  <a:schemeClr val="bg1"/>
                </a:solidFill>
              </a:rPr>
              <a:t>kubeadm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725758E-55A1-B74E-84A5-ACCA3BEF6A66}"/>
              </a:ext>
            </a:extLst>
          </p:cNvPr>
          <p:cNvSpPr/>
          <p:nvPr/>
        </p:nvSpPr>
        <p:spPr>
          <a:xfrm>
            <a:off x="1192923" y="2790994"/>
            <a:ext cx="91440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Runtime: Kubernetes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87653B-57B9-9D41-971F-0AB5A6FB766C}"/>
              </a:ext>
            </a:extLst>
          </p:cNvPr>
          <p:cNvSpPr/>
          <p:nvPr/>
        </p:nvSpPr>
        <p:spPr>
          <a:xfrm>
            <a:off x="1192923" y="1859393"/>
            <a:ext cx="29718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Add-ons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409015E-2F43-9147-BEF4-7754327D378F}"/>
              </a:ext>
            </a:extLst>
          </p:cNvPr>
          <p:cNvSpPr/>
          <p:nvPr/>
        </p:nvSpPr>
        <p:spPr>
          <a:xfrm>
            <a:off x="4251953" y="1859393"/>
            <a:ext cx="29718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6AB6DB2-DCA3-7B43-992B-6328E77DFB15}"/>
              </a:ext>
            </a:extLst>
          </p:cNvPr>
          <p:cNvSpPr/>
          <p:nvPr/>
        </p:nvSpPr>
        <p:spPr>
          <a:xfrm>
            <a:off x="7310983" y="1859393"/>
            <a:ext cx="29718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Cloud Integrations</a:t>
            </a:r>
          </a:p>
        </p:txBody>
      </p:sp>
    </p:spTree>
    <p:extLst>
      <p:ext uri="{BB962C8B-B14F-4D97-AF65-F5344CB8AC3E}">
        <p14:creationId xmlns:p14="http://schemas.microsoft.com/office/powerpoint/2010/main" val="279001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4B21-E64E-4947-8B5E-04871013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950E2-BF5F-2143-A1D9-5FE24401825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Declarative lifecycle management of Kubernetes Clusters</a:t>
            </a:r>
          </a:p>
        </p:txBody>
      </p:sp>
    </p:spTree>
    <p:extLst>
      <p:ext uri="{BB962C8B-B14F-4D97-AF65-F5344CB8AC3E}">
        <p14:creationId xmlns:p14="http://schemas.microsoft.com/office/powerpoint/2010/main" val="38867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7B4007F3-5D0D-1740-A8E9-DA1848ED6536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/>
              <a:t>Declarative lifecycle management of Kubernetes clusters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/>
              <a:t>Create, Scale, Upgrade, Delete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>
                <a:hlinkClick r:id="rId2"/>
              </a:rPr>
              <a:t>github.com/kubernetes-sigs/cluster-api</a:t>
            </a:r>
            <a:endParaRPr lang="en-US"/>
          </a:p>
          <a:p>
            <a:pPr marL="800100" lvl="1" indent="-342900">
              <a:buFont typeface="Wingdings" pitchFamily="2" charset="2"/>
              <a:buChar char="§"/>
            </a:pPr>
            <a:r>
              <a:rPr lang="en-US"/>
              <a:t>Subproject of SIG Cluster Lifecycle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Community discussions started September 2017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>
                <a:hlinkClick r:id="rId3"/>
              </a:rPr>
              <a:t>Kubernetes Enhancement Proposal (KEP)</a:t>
            </a:r>
            <a:endParaRPr lang="en-US"/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12 SIG sponsored infrastructure provider implementations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Initial v1alpha1 release March 29, 2019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Building block for higher-level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0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DC936-BFF1-8848-B79A-794BC90DC779}"/>
              </a:ext>
            </a:extLst>
          </p:cNvPr>
          <p:cNvSpPr txBox="1">
            <a:spLocks/>
          </p:cNvSpPr>
          <p:nvPr/>
        </p:nvSpPr>
        <p:spPr>
          <a:xfrm>
            <a:off x="840260" y="1796841"/>
            <a:ext cx="5895128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/>
              <a:t>VMware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/>
              <a:t>Pivotal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/>
              <a:t>SUSE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/>
              <a:t>Google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/>
              <a:t>NetApp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/>
              <a:t>SAP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/>
              <a:t>The Scale Factory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/>
              <a:t>Mesosphere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F35D71-340C-D143-8606-F0C76E50D576}"/>
              </a:ext>
            </a:extLst>
          </p:cNvPr>
          <p:cNvSpPr txBox="1">
            <a:spLocks/>
          </p:cNvSpPr>
          <p:nvPr/>
        </p:nvSpPr>
        <p:spPr>
          <a:xfrm>
            <a:off x="6096000" y="1777239"/>
            <a:ext cx="5869066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Red Hat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/>
              <a:t>Weaveworks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New Relic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Amazon AWS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Samsung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/>
              <a:t>Loodse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Platform9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Microsoft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4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pic>
        <p:nvPicPr>
          <p:cNvPr id="6" name="Picture 2" descr="https://lh6.googleusercontent.com/moNNfd67L7EaKhp7AUJmxQmzVOC6z32Jw9O8DqHkxMJnpHm7FbpCpLjHgo-mU4XX_olNAnuWGIdC4TOcSbv1QtpjOQMtTSrN1ONdwyrWaHdrzH1Fi-t__fagpd4Vv8cB0GqhicYIhBU">
            <a:extLst>
              <a:ext uri="{FF2B5EF4-FFF2-40B4-BE49-F238E27FC236}">
                <a16:creationId xmlns:a16="http://schemas.microsoft.com/office/drawing/2014/main" id="{AF3E300F-BC3E-3849-9354-91418BDE8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4" y="1796841"/>
            <a:ext cx="8074263" cy="45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83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BC7A5-6832-194C-8E9F-25D3BA73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41" y="1696769"/>
            <a:ext cx="9697380" cy="46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6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58B34-0B7F-F94E-BE12-41ACE0113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12" y="1700360"/>
            <a:ext cx="8491844" cy="4587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12DD71-1DD0-C445-8425-A54886B0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779" y="4165819"/>
            <a:ext cx="15621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58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Cluster </a:t>
            </a:r>
            <a:r>
              <a:rPr lang="en-US" altLang="zh-CN" dirty="0"/>
              <a:t>C</a:t>
            </a:r>
            <a:r>
              <a:rPr lang="en-US" dirty="0"/>
              <a:t>reation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5F9AC6-BF21-AA48-A643-ED1B0FD9612D}"/>
              </a:ext>
            </a:extLst>
          </p:cNvPr>
          <p:cNvSpPr txBox="1">
            <a:spLocks/>
          </p:cNvSpPr>
          <p:nvPr/>
        </p:nvSpPr>
        <p:spPr>
          <a:xfrm>
            <a:off x="618094" y="1600201"/>
            <a:ext cx="5620287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Install CRDs, controllers, actuators into management cluster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Create objects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Cluster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Machine(s) for the control plane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Add-ons (CNI)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err="1"/>
              <a:t>MachineDeployment</a:t>
            </a:r>
            <a:r>
              <a:rPr lang="en-US" dirty="0"/>
              <a:t>(s) for worker nodes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CAPI creates infrastructure &amp; bootstraps target cluster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2F6AF7-B59A-D24D-BCB8-8956ECBDD99A}"/>
              </a:ext>
            </a:extLst>
          </p:cNvPr>
          <p:cNvSpPr/>
          <p:nvPr/>
        </p:nvSpPr>
        <p:spPr>
          <a:xfrm>
            <a:off x="6887605" y="1435243"/>
            <a:ext cx="4686301" cy="290292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Management Cluster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A6C35D-E98E-704A-9BC3-0B9CFF516D02}"/>
              </a:ext>
            </a:extLst>
          </p:cNvPr>
          <p:cNvSpPr/>
          <p:nvPr/>
        </p:nvSpPr>
        <p:spPr>
          <a:xfrm>
            <a:off x="7036195" y="1835387"/>
            <a:ext cx="4392753" cy="27495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Cluster API Controllers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53A67F-AD67-9942-A8BF-BFD55DC6C3EB}"/>
              </a:ext>
            </a:extLst>
          </p:cNvPr>
          <p:cNvSpPr/>
          <p:nvPr/>
        </p:nvSpPr>
        <p:spPr>
          <a:xfrm>
            <a:off x="7156295" y="2661783"/>
            <a:ext cx="1805854" cy="28192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78FB25-AAF4-4940-A69D-339215DEF8FD}"/>
              </a:ext>
            </a:extLst>
          </p:cNvPr>
          <p:cNvSpPr/>
          <p:nvPr/>
        </p:nvSpPr>
        <p:spPr>
          <a:xfrm>
            <a:off x="7156295" y="3610063"/>
            <a:ext cx="1805854" cy="3879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MachineDeployments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8734CC-E6DC-5E4D-B588-2EFE4C046A8F}"/>
              </a:ext>
            </a:extLst>
          </p:cNvPr>
          <p:cNvSpPr/>
          <p:nvPr/>
        </p:nvSpPr>
        <p:spPr>
          <a:xfrm>
            <a:off x="7156295" y="3069435"/>
            <a:ext cx="1805854" cy="38798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Control plane Machines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179427-6892-054F-95CD-2F8515BA3743}"/>
              </a:ext>
            </a:extLst>
          </p:cNvPr>
          <p:cNvSpPr/>
          <p:nvPr/>
        </p:nvSpPr>
        <p:spPr>
          <a:xfrm>
            <a:off x="7036195" y="2349343"/>
            <a:ext cx="2068653" cy="181737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Cluster 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2A5728-42E3-BC44-81DD-CA361703E366}"/>
              </a:ext>
            </a:extLst>
          </p:cNvPr>
          <p:cNvSpPr/>
          <p:nvPr/>
        </p:nvSpPr>
        <p:spPr>
          <a:xfrm>
            <a:off x="9480395" y="2665593"/>
            <a:ext cx="1805854" cy="28192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A187B98-DA12-FC4A-ADB6-777C2B1BF645}"/>
              </a:ext>
            </a:extLst>
          </p:cNvPr>
          <p:cNvSpPr/>
          <p:nvPr/>
        </p:nvSpPr>
        <p:spPr>
          <a:xfrm>
            <a:off x="9480395" y="3613873"/>
            <a:ext cx="1805854" cy="3879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MachineDeployments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8D05DE3-9037-B049-A654-C5227084C767}"/>
              </a:ext>
            </a:extLst>
          </p:cNvPr>
          <p:cNvSpPr/>
          <p:nvPr/>
        </p:nvSpPr>
        <p:spPr>
          <a:xfrm>
            <a:off x="9480395" y="3073245"/>
            <a:ext cx="1805854" cy="38798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Control plane Machines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913353-083E-6748-8CDA-7FE4AA45CF9C}"/>
              </a:ext>
            </a:extLst>
          </p:cNvPr>
          <p:cNvSpPr/>
          <p:nvPr/>
        </p:nvSpPr>
        <p:spPr>
          <a:xfrm>
            <a:off x="9360295" y="2353153"/>
            <a:ext cx="2068653" cy="181737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Cluster B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A8BD64-A5B5-4345-98DC-823AA6BE447F}"/>
              </a:ext>
            </a:extLst>
          </p:cNvPr>
          <p:cNvSpPr/>
          <p:nvPr/>
        </p:nvSpPr>
        <p:spPr>
          <a:xfrm>
            <a:off x="7036194" y="5026749"/>
            <a:ext cx="1925955" cy="36297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EA48F7F-ED94-7841-B6C4-0FDA444BF6F7}"/>
              </a:ext>
            </a:extLst>
          </p:cNvPr>
          <p:cNvSpPr/>
          <p:nvPr/>
        </p:nvSpPr>
        <p:spPr>
          <a:xfrm>
            <a:off x="7033247" y="6516973"/>
            <a:ext cx="1925954" cy="36297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372BB4F-7BFD-E942-8B80-ABAE97FD2949}"/>
              </a:ext>
            </a:extLst>
          </p:cNvPr>
          <p:cNvSpPr/>
          <p:nvPr/>
        </p:nvSpPr>
        <p:spPr>
          <a:xfrm>
            <a:off x="7033248" y="5516724"/>
            <a:ext cx="1925955" cy="36297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Firewall Rules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43205C6-DE4F-424A-85FD-8E336E16B103}"/>
              </a:ext>
            </a:extLst>
          </p:cNvPr>
          <p:cNvSpPr/>
          <p:nvPr/>
        </p:nvSpPr>
        <p:spPr>
          <a:xfrm>
            <a:off x="7033248" y="6006262"/>
            <a:ext cx="1925955" cy="3629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Load Balancer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86D9AA7-9FA6-5A4A-B1B5-A1331E80CD8A}"/>
              </a:ext>
            </a:extLst>
          </p:cNvPr>
          <p:cNvSpPr/>
          <p:nvPr/>
        </p:nvSpPr>
        <p:spPr>
          <a:xfrm>
            <a:off x="9505252" y="5007307"/>
            <a:ext cx="1925955" cy="36297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0DC8300-9F50-AD4D-9F22-B3DF4BBF64DA}"/>
              </a:ext>
            </a:extLst>
          </p:cNvPr>
          <p:cNvSpPr/>
          <p:nvPr/>
        </p:nvSpPr>
        <p:spPr>
          <a:xfrm>
            <a:off x="9502305" y="6497531"/>
            <a:ext cx="1925954" cy="36297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D0F0F9D-8FE2-9A40-A862-580333F2870A}"/>
              </a:ext>
            </a:extLst>
          </p:cNvPr>
          <p:cNvSpPr/>
          <p:nvPr/>
        </p:nvSpPr>
        <p:spPr>
          <a:xfrm>
            <a:off x="9502306" y="5497282"/>
            <a:ext cx="1925955" cy="36297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Firewall Rules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4FCAEF0-BE1A-2246-93C6-9C398E20E351}"/>
              </a:ext>
            </a:extLst>
          </p:cNvPr>
          <p:cNvSpPr/>
          <p:nvPr/>
        </p:nvSpPr>
        <p:spPr>
          <a:xfrm>
            <a:off x="9502306" y="5986820"/>
            <a:ext cx="1925955" cy="3629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64212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Cluster </a:t>
            </a:r>
            <a:r>
              <a:rPr lang="en-US" altLang="zh-CN" dirty="0"/>
              <a:t>C</a:t>
            </a:r>
            <a:r>
              <a:rPr lang="en-US" dirty="0"/>
              <a:t>reation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EB5B03-E8BB-2649-9774-8DF284696901}"/>
              </a:ext>
            </a:extLst>
          </p:cNvPr>
          <p:cNvSpPr txBox="1">
            <a:spLocks/>
          </p:cNvSpPr>
          <p:nvPr/>
        </p:nvSpPr>
        <p:spPr>
          <a:xfrm>
            <a:off x="325939" y="1533673"/>
            <a:ext cx="6349502" cy="468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Start with “bootstrap” cluster (kind)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Install CRDs, controllers, actuators into bootstrap cluster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Create objects (cluster, machine, etc.)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Creates infrastructure &amp; bootstraps target cluster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Copy Cluster API &amp; objects into target cluster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Delete kind bootstrap cluster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Use target cluster for all future management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045F31-D990-394D-A07C-118B6307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8" y="2205682"/>
            <a:ext cx="5341693" cy="33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1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4B21-E64E-4947-8B5E-04871013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2F7690-02ED-C24B-99BD-B81593F8F7A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1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DDED-19EE-A445-BBDC-F1B38D0228E3}"/>
              </a:ext>
            </a:extLst>
          </p:cNvPr>
          <p:cNvSpPr txBox="1">
            <a:spLocks/>
          </p:cNvSpPr>
          <p:nvPr/>
        </p:nvSpPr>
        <p:spPr>
          <a:xfrm>
            <a:off x="543339" y="1957093"/>
            <a:ext cx="5045765" cy="15533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7B16A-D491-8D41-AB37-12F25D8614F2}"/>
              </a:ext>
            </a:extLst>
          </p:cNvPr>
          <p:cNvSpPr txBox="1">
            <a:spLocks/>
          </p:cNvSpPr>
          <p:nvPr/>
        </p:nvSpPr>
        <p:spPr>
          <a:xfrm>
            <a:off x="543339" y="2733774"/>
            <a:ext cx="5045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3200" b="0" i="0" dirty="0"/>
              <a:t>Yang</a:t>
            </a:r>
            <a:r>
              <a:rPr lang="zh-CN" altLang="en-US" sz="3200" b="0" i="0" dirty="0"/>
              <a:t> </a:t>
            </a:r>
            <a:r>
              <a:rPr lang="en-US" altLang="zh-CN" sz="3200" b="0" i="0" dirty="0"/>
              <a:t>Yu</a:t>
            </a:r>
          </a:p>
          <a:p>
            <a:r>
              <a:rPr lang="en-US" altLang="zh-CN" sz="3200" b="0" dirty="0"/>
              <a:t>VMware</a:t>
            </a:r>
            <a:endParaRPr lang="en-US" sz="3200" b="0" i="0" dirty="0"/>
          </a:p>
        </p:txBody>
      </p:sp>
    </p:spTree>
    <p:extLst>
      <p:ext uri="{BB962C8B-B14F-4D97-AF65-F5344CB8AC3E}">
        <p14:creationId xmlns:p14="http://schemas.microsoft.com/office/powerpoint/2010/main" val="2465853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4B21-E64E-4947-8B5E-04871013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ClusterAPI</a:t>
            </a:r>
            <a:r>
              <a:rPr lang="en-US" dirty="0"/>
              <a:t> Roadmap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2F7690-02ED-C24B-99BD-B81593F8F7A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0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Long term priorities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4172049-F742-974C-A2D8-E2BCD35BC42A}"/>
              </a:ext>
            </a:extLst>
          </p:cNvPr>
          <p:cNvSpPr txBox="1">
            <a:spLocks/>
          </p:cNvSpPr>
          <p:nvPr/>
        </p:nvSpPr>
        <p:spPr>
          <a:xfrm>
            <a:off x="599676" y="1796841"/>
            <a:ext cx="10975658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/>
              <a:t>Refining architecture to share cluster bootstrapping logic across infrastructure providers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Focusing on node and control plane lifecycle management, including upgrades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Working on common tooling to create VM images for multiple infrastructure providers</a:t>
            </a:r>
          </a:p>
          <a:p>
            <a:pPr marL="342900" indent="-342900" fontAlgn="base"/>
            <a:r>
              <a:rPr lang="en-US"/>
              <a:t>Extension Mechanisms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88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Project governance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AAF6F16-80F2-C64B-B711-013EE82230E4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/>
            <a:r>
              <a:rPr lang="en-US"/>
              <a:t>Release cadence</a:t>
            </a:r>
          </a:p>
          <a:p>
            <a:pPr marL="800100" lvl="1" indent="-342900" fontAlgn="base"/>
            <a:r>
              <a:rPr lang="en-US"/>
              <a:t>Reduce scope to iterate faster</a:t>
            </a:r>
          </a:p>
          <a:p>
            <a:pPr marL="800100" lvl="1" indent="-342900" fontAlgn="base"/>
            <a:r>
              <a:rPr lang="en-US"/>
              <a:t>4 releases per year</a:t>
            </a:r>
          </a:p>
          <a:p>
            <a:pPr marL="800100" lvl="1" indent="-342900" fontAlgn="base"/>
            <a:r>
              <a:rPr lang="en-US"/>
              <a:t>~6 weeks after each Kubernetes minor release</a:t>
            </a:r>
          </a:p>
          <a:p>
            <a:pPr marL="800100" lvl="1" indent="-342900" fontAlgn="base"/>
            <a:r>
              <a:rPr lang="en-US"/>
              <a:t>v1alpha2 tentatively set for August</a:t>
            </a:r>
          </a:p>
          <a:p>
            <a:pPr marL="342900" indent="-342900" fontAlgn="base"/>
            <a:r>
              <a:rPr lang="en-US"/>
              <a:t>Backlog prioritization proposal</a:t>
            </a:r>
          </a:p>
          <a:p>
            <a:pPr marL="342900" indent="-342900" fontAlgn="base"/>
            <a:r>
              <a:rPr lang="en-US"/>
              <a:t>Communication &amp; collaboration through KEPs, improved meeting etiquette</a:t>
            </a:r>
          </a:p>
          <a:p>
            <a:pPr marL="342900" indent="-342900" fontAlgn="base"/>
            <a:r>
              <a:rPr lang="en-US"/>
              <a:t>Many alphas &amp; betas until APIs stabilize (similar to how we handled kubeadm)</a:t>
            </a:r>
          </a:p>
          <a:p>
            <a:pPr marL="800100" lvl="1" indent="-342900" fontAlgn="base"/>
            <a:r>
              <a:rPr lang="en-US"/>
              <a:t>Underlying controllers can be robust, though!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58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P</a:t>
            </a:r>
            <a:r>
              <a:rPr lang="en-US" dirty="0"/>
              <a:t>roposed v1alpha2 scope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3F75036-05ED-3D45-9556-347633D9E5D4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Model - P0</a:t>
            </a:r>
          </a:p>
          <a:p>
            <a:pPr lvl="1"/>
            <a:r>
              <a:rPr lang="en-US"/>
              <a:t>Machine states and bootstrapping</a:t>
            </a:r>
          </a:p>
          <a:p>
            <a:pPr lvl="1"/>
            <a:r>
              <a:rPr lang="en-US"/>
              <a:t>Remote node references</a:t>
            </a:r>
          </a:p>
          <a:p>
            <a:pPr lvl="1"/>
            <a:r>
              <a:rPr lang="en-US"/>
              <a:t>Control plane lifecycle management</a:t>
            </a:r>
          </a:p>
          <a:p>
            <a:r>
              <a:rPr lang="en-US"/>
              <a:t>Upgrades - P1</a:t>
            </a:r>
          </a:p>
          <a:p>
            <a:pPr lvl="1"/>
            <a:r>
              <a:rPr lang="en-US"/>
              <a:t>For ClusterAPI itself</a:t>
            </a:r>
          </a:p>
          <a:p>
            <a:pPr lvl="1"/>
            <a:r>
              <a:rPr lang="en-US"/>
              <a:t>For clusters provisioned by ClusterAPI</a:t>
            </a:r>
          </a:p>
          <a:p>
            <a:r>
              <a:rPr lang="en-US"/>
              <a:t>Status - P2</a:t>
            </a:r>
          </a:p>
          <a:p>
            <a:pPr lvl="1"/>
            <a:r>
              <a:rPr lang="en-US"/>
              <a:t>Health reporting</a:t>
            </a:r>
          </a:p>
          <a:p>
            <a:pPr lvl="1"/>
            <a:r>
              <a:rPr lang="en-US"/>
              <a:t>Progress reporting</a:t>
            </a:r>
          </a:p>
          <a:p>
            <a:r>
              <a:rPr lang="en-US"/>
              <a:t>Security - P3</a:t>
            </a:r>
          </a:p>
          <a:p>
            <a:pPr lvl="1"/>
            <a:r>
              <a:rPr lang="en-US"/>
              <a:t>Certificate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63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4B21-E64E-4947-8B5E-04871013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API and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2F7690-02ED-C24B-99BD-B81593F8F7A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7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H</a:t>
            </a:r>
            <a:r>
              <a:rPr lang="en-US" dirty="0"/>
              <a:t>ow to get involved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562C9C3-8CAD-DF46-A89C-BA2C63752D47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/>
              <a:t>Try it out!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Join our mirror sig and/or community meetings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File bugs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Add feature requests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Submit pull requests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A1289-5685-0F47-A7E9-6C49E4DD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386" y="2630104"/>
            <a:ext cx="6670948" cy="35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7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EBE842-852E-2840-8CED-1CD22A7C0214}"/>
              </a:ext>
            </a:extLst>
          </p:cNvPr>
          <p:cNvSpPr/>
          <p:nvPr/>
        </p:nvSpPr>
        <p:spPr>
          <a:xfrm>
            <a:off x="700215" y="1582340"/>
            <a:ext cx="101984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SIG Cluster Lifecycle</a:t>
            </a:r>
            <a:endParaRPr lang="en-US" dirty="0"/>
          </a:p>
          <a:p>
            <a:r>
              <a:rPr lang="en-US" dirty="0">
                <a:hlinkClick r:id="rId3"/>
              </a:rPr>
              <a:t>Cluster API (CAPI)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Project Meeting Minutes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Community Forum</a:t>
            </a:r>
            <a:endParaRPr lang="en-US" dirty="0">
              <a:hlinkClick r:id="rId6"/>
            </a:endParaRPr>
          </a:p>
          <a:p>
            <a:pPr lvl="1"/>
            <a:r>
              <a:rPr lang="en-US" dirty="0">
                <a:hlinkClick r:id="rId6"/>
              </a:rPr>
              <a:t>Scope &amp; Objectives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Use Cases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Extension Mechanism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Data Model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Control Plane Lifecycle Management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Node Lifecycle Management</a:t>
            </a:r>
            <a:endParaRPr lang="en-US" dirty="0"/>
          </a:p>
          <a:p>
            <a:r>
              <a:rPr lang="en-US" dirty="0">
                <a:hlinkClick r:id="rId12"/>
              </a:rPr>
              <a:t>AWS Provider (CAPA)</a:t>
            </a:r>
            <a:endParaRPr lang="en-US" dirty="0"/>
          </a:p>
          <a:p>
            <a:r>
              <a:rPr lang="en-US" dirty="0">
                <a:hlinkClick r:id="rId13"/>
              </a:rPr>
              <a:t>vSphere Provider (CAPV)</a:t>
            </a:r>
            <a:endParaRPr lang="en-US" dirty="0"/>
          </a:p>
          <a:p>
            <a:r>
              <a:rPr lang="en-US" dirty="0">
                <a:hlinkClick r:id="rId14"/>
              </a:rPr>
              <a:t>Azure Provider (CAPZ)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8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E4935B-BC36-9147-AFA7-805B8A5B83DC}"/>
              </a:ext>
            </a:extLst>
          </p:cNvPr>
          <p:cNvSpPr/>
          <p:nvPr/>
        </p:nvSpPr>
        <p:spPr>
          <a:xfrm>
            <a:off x="1135118" y="1740676"/>
            <a:ext cx="7514896" cy="357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Memory lane</a:t>
            </a: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Kubernetes bootstrapping &amp; provisioning</a:t>
            </a: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4"/>
                </a:solidFill>
              </a:rPr>
              <a:t>ClusterAPI</a:t>
            </a: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Demo</a:t>
            </a: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Roadmap</a:t>
            </a: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4"/>
                </a:solidFill>
              </a:rPr>
              <a:t>ClusterAPI</a:t>
            </a:r>
            <a:r>
              <a:rPr lang="en-US" sz="2800" dirty="0">
                <a:solidFill>
                  <a:schemeClr val="accent4"/>
                </a:solidFill>
              </a:rPr>
              <a:t> and you</a:t>
            </a:r>
          </a:p>
        </p:txBody>
      </p:sp>
    </p:spTree>
    <p:extLst>
      <p:ext uri="{BB962C8B-B14F-4D97-AF65-F5344CB8AC3E}">
        <p14:creationId xmlns:p14="http://schemas.microsoft.com/office/powerpoint/2010/main" val="309596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745206" y="412051"/>
            <a:ext cx="9838711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What is a Kubernetes Cluster?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60428B8-E6A4-6E4F-B9AA-C9F038EAED60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/>
              <a:t>Infrastructure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/>
              <a:t>Networking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/>
              <a:t>Firewall Rules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/>
              <a:t>Servers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/>
              <a:t>Load balancer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Kubernetes components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Add-ons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/>
              <a:t>Disaster recovery (Velero)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/>
              <a:t>Ingress (Contour, Gimbal)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/>
              <a:t>Registry (Harbor)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/>
              <a:t>Conformance (Sonobuoy)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User Apps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7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661266" y="434208"/>
            <a:ext cx="955777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3644715C-FBF4-6D4B-A7E3-897B84277CFC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/>
              <a:t>Container runtime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kubelet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etcd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kube-apiserver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kube-scheduler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kube-controller-manager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kube-proxy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CNI provider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CoreDNS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5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053395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Bootstrapping?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9B889-3AB0-E045-B059-D76CB7D56F5A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/>
              <a:t>Container runtime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kubelet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etcd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kube-apiserver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kube-scheduler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kube-controller-manager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kube-proxy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CNI provider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CoreDNS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C06FEA8-80BF-974A-99E2-E2F345FCB8AC}"/>
              </a:ext>
            </a:extLst>
          </p:cNvPr>
          <p:cNvSpPr/>
          <p:nvPr/>
        </p:nvSpPr>
        <p:spPr bwMode="gray">
          <a:xfrm>
            <a:off x="4744950" y="1761536"/>
            <a:ext cx="824948" cy="4445970"/>
          </a:xfrm>
          <a:prstGeom prst="rightBrac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F50DC0-3F69-654C-9083-4F77DD7C19D4}"/>
              </a:ext>
            </a:extLst>
          </p:cNvPr>
          <p:cNvCxnSpPr>
            <a:cxnSpLocks/>
          </p:cNvCxnSpPr>
          <p:nvPr/>
        </p:nvCxnSpPr>
        <p:spPr bwMode="gray">
          <a:xfrm flipV="1">
            <a:off x="5393725" y="3944765"/>
            <a:ext cx="2456758" cy="39756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EFE377ED-56B2-D045-9176-AEBDD9037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837" y="2478777"/>
            <a:ext cx="3011487" cy="3011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CC3681-ED46-1D4D-B89F-D0ADB0FB8BE1}"/>
              </a:ext>
            </a:extLst>
          </p:cNvPr>
          <p:cNvSpPr txBox="1"/>
          <p:nvPr/>
        </p:nvSpPr>
        <p:spPr>
          <a:xfrm>
            <a:off x="5970422" y="5105836"/>
            <a:ext cx="3760122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7200" dirty="0"/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946502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08567-7795-3E47-9868-6D897EA9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kubeadm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912E7-5D7E-D44B-9C49-8D1CC335914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Consistent Kubernetes cluster bootstrapping</a:t>
            </a:r>
          </a:p>
        </p:txBody>
      </p:sp>
    </p:spTree>
    <p:extLst>
      <p:ext uri="{BB962C8B-B14F-4D97-AF65-F5344CB8AC3E}">
        <p14:creationId xmlns:p14="http://schemas.microsoft.com/office/powerpoint/2010/main" val="89349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053395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kubeadm</a:t>
            </a:r>
            <a:endParaRPr lang="en-US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FA74D68-6D7B-C245-B81A-9B2688FFA3F8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/>
              <a:t>Owned by SIG Cluster Lifecycle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Provides a consistent cluster bootstrapping experience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/>
              <a:t>Declarative configuration model (InitConfiguration, ClusterConfiguration, JoinConfiguration)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kubeadm init</a:t>
            </a:r>
            <a:r>
              <a:rPr lang="en-US"/>
              <a:t>: create a new control plane node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kubeadm join</a:t>
            </a:r>
            <a:r>
              <a:rPr lang="en-US"/>
              <a:t>: join a new control plane or worker node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Building block for higher-level systems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Does not handle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8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Ku</a:t>
            </a:r>
            <a:r>
              <a:rPr lang="en-US" dirty="0"/>
              <a:t>bernetes Cluster: Provisioning?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DBC2A1A8-D117-BF48-BE30-FB5B203E09E3}"/>
              </a:ext>
            </a:extLst>
          </p:cNvPr>
          <p:cNvSpPr txBox="1">
            <a:spLocks/>
          </p:cNvSpPr>
          <p:nvPr/>
        </p:nvSpPr>
        <p:spPr>
          <a:xfrm>
            <a:off x="616666" y="1796841"/>
            <a:ext cx="10975658" cy="4572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Infrastructure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Networking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Firewall Rules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Servers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Load balancer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Kubernetes components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Add-ons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Disaster recovery (</a:t>
            </a:r>
            <a:r>
              <a:rPr lang="en-US" dirty="0" err="1"/>
              <a:t>Velero</a:t>
            </a:r>
            <a:r>
              <a:rPr lang="en-US" dirty="0"/>
              <a:t>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Ingress (Contour, Gimbal)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Registry (Harbor)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Conformance (</a:t>
            </a:r>
            <a:r>
              <a:rPr lang="en-US" dirty="0" err="1"/>
              <a:t>Sonobuoy</a:t>
            </a:r>
            <a:r>
              <a:rPr lang="en-US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User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7B478-4292-714C-B1C2-C85314CD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435" y="1531020"/>
            <a:ext cx="3785084" cy="3785084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5B4DE42-6ECB-9F41-A3CA-83818B4068D1}"/>
              </a:ext>
            </a:extLst>
          </p:cNvPr>
          <p:cNvSpPr/>
          <p:nvPr/>
        </p:nvSpPr>
        <p:spPr bwMode="gray">
          <a:xfrm>
            <a:off x="4663040" y="1856476"/>
            <a:ext cx="546652" cy="3911753"/>
          </a:xfrm>
          <a:prstGeom prst="rightBrac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4C635C-99C5-DA46-B601-D0C97923F69E}"/>
              </a:ext>
            </a:extLst>
          </p:cNvPr>
          <p:cNvCxnSpPr>
            <a:cxnSpLocks/>
          </p:cNvCxnSpPr>
          <p:nvPr/>
        </p:nvCxnSpPr>
        <p:spPr bwMode="gray">
          <a:xfrm>
            <a:off x="5309082" y="3808807"/>
            <a:ext cx="1490870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254731-DE62-3949-8BB4-2512BD42D6C4}"/>
              </a:ext>
            </a:extLst>
          </p:cNvPr>
          <p:cNvSpPr txBox="1"/>
          <p:nvPr/>
        </p:nvSpPr>
        <p:spPr>
          <a:xfrm>
            <a:off x="6949040" y="5181114"/>
            <a:ext cx="3468756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7200" dirty="0"/>
              <a:t>???????</a:t>
            </a:r>
          </a:p>
        </p:txBody>
      </p:sp>
    </p:spTree>
    <p:extLst>
      <p:ext uri="{BB962C8B-B14F-4D97-AF65-F5344CB8AC3E}">
        <p14:creationId xmlns:p14="http://schemas.microsoft.com/office/powerpoint/2010/main" val="4425933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50D188E6-DD1C-A945-9ACA-C0D0BA0F2522}" vid="{591B06AA-99A5-D340-832E-5652D43250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241</TotalTime>
  <Words>649</Words>
  <Application>Microsoft Macintosh PowerPoint</Application>
  <PresentationFormat>Widescreen</PresentationFormat>
  <Paragraphs>198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Metropolis</vt:lpstr>
      <vt:lpstr>Open Sans</vt:lpstr>
      <vt:lpstr>Wingdings</vt:lpstr>
      <vt:lpstr>Theme3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kubeadm</vt:lpstr>
      <vt:lpstr>PowerPoint Presentation</vt:lpstr>
      <vt:lpstr>PowerPoint Presentation</vt:lpstr>
      <vt:lpstr>PowerPoint Presentation</vt:lpstr>
      <vt:lpstr>Cluster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ClusterAPI Roadmap</vt:lpstr>
      <vt:lpstr>PowerPoint Presentation</vt:lpstr>
      <vt:lpstr>PowerPoint Presentation</vt:lpstr>
      <vt:lpstr>PowerPoint Presentation</vt:lpstr>
      <vt:lpstr>Cluster API and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Microsoft Office User</cp:lastModifiedBy>
  <cp:revision>18</cp:revision>
  <dcterms:created xsi:type="dcterms:W3CDTF">2019-04-03T14:51:32Z</dcterms:created>
  <dcterms:modified xsi:type="dcterms:W3CDTF">2019-06-21T19:08:44Z</dcterms:modified>
</cp:coreProperties>
</file>